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63" r:id="rId3"/>
    <p:sldId id="258" r:id="rId4"/>
    <p:sldId id="268" r:id="rId5"/>
    <p:sldId id="259" r:id="rId6"/>
    <p:sldId id="260" r:id="rId7"/>
    <p:sldId id="269" r:id="rId8"/>
    <p:sldId id="277" r:id="rId9"/>
    <p:sldId id="261" r:id="rId10"/>
    <p:sldId id="270" r:id="rId11"/>
    <p:sldId id="262" r:id="rId12"/>
    <p:sldId id="273" r:id="rId13"/>
    <p:sldId id="264" r:id="rId14"/>
    <p:sldId id="265" r:id="rId15"/>
    <p:sldId id="272" r:id="rId16"/>
    <p:sldId id="271" r:id="rId17"/>
    <p:sldId id="266" r:id="rId18"/>
    <p:sldId id="26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94" autoAdjust="0"/>
    <p:restoredTop sz="90435" autoAdjust="0"/>
  </p:normalViewPr>
  <p:slideViewPr>
    <p:cSldViewPr>
      <p:cViewPr>
        <p:scale>
          <a:sx n="55" d="100"/>
          <a:sy n="55" d="100"/>
        </p:scale>
        <p:origin x="-1818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F8BFC-33D1-4AA3-B361-7D8052207FBB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ACEC30-CFDB-43E3-82A1-3F3E090FF6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К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CEC30-CFDB-43E3-82A1-3F3E090FF6C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86EB-6FE2-4356-8CBC-613B16647BF5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E979E-5F1B-4B96-8467-228FA57CDB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86EB-6FE2-4356-8CBC-613B16647BF5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E979E-5F1B-4B96-8467-228FA57CDB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86EB-6FE2-4356-8CBC-613B16647BF5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E979E-5F1B-4B96-8467-228FA57CDB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86EB-6FE2-4356-8CBC-613B16647BF5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E979E-5F1B-4B96-8467-228FA57CDB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86EB-6FE2-4356-8CBC-613B16647BF5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30E979E-5F1B-4B96-8467-228FA57CDB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86EB-6FE2-4356-8CBC-613B16647BF5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E979E-5F1B-4B96-8467-228FA57CDB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86EB-6FE2-4356-8CBC-613B16647BF5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E979E-5F1B-4B96-8467-228FA57CDB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86EB-6FE2-4356-8CBC-613B16647BF5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E979E-5F1B-4B96-8467-228FA57CDB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86EB-6FE2-4356-8CBC-613B16647BF5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E979E-5F1B-4B96-8467-228FA57CDB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86EB-6FE2-4356-8CBC-613B16647BF5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E979E-5F1B-4B96-8467-228FA57CDB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86EB-6FE2-4356-8CBC-613B16647BF5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E979E-5F1B-4B96-8467-228FA57CDB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EE586EB-6FE2-4356-8CBC-613B16647BF5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30E979E-5F1B-4B96-8467-228FA57CDB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ugaonik 2"/>
          <p:cNvSpPr/>
          <p:nvPr/>
        </p:nvSpPr>
        <p:spPr>
          <a:xfrm>
            <a:off x="0" y="857232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Бечки конгрес и Револуције 1848. и 1849.</a:t>
            </a:r>
            <a:endParaRPr lang="en-US" sz="4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714620"/>
            <a:ext cx="5572164" cy="3190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ravougaonik 4"/>
          <p:cNvSpPr/>
          <p:nvPr/>
        </p:nvSpPr>
        <p:spPr>
          <a:xfrm>
            <a:off x="1745104" y="6072205"/>
            <a:ext cx="547010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32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Бечки конгрес</a:t>
            </a:r>
            <a:endParaRPr lang="sr-Latn-CS" sz="32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0"/>
            <a:ext cx="8964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Председник</a:t>
            </a:r>
            <a:r>
              <a:rPr lang="sr-Latn-C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C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Друге </a:t>
            </a:r>
            <a:r>
              <a:rPr lang="sr-Cyrl-C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републике</a:t>
            </a:r>
            <a:r>
              <a:rPr lang="sr-Cyrl-C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C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Луј-Наполеон </a:t>
            </a:r>
            <a:r>
              <a:rPr lang="sr-Latn-C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</a:t>
            </a:r>
            <a:r>
              <a:rPr lang="sr-Cyrl-C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r-Cyrl-C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синовац Наполеона Бонапарте се </a:t>
            </a:r>
            <a:r>
              <a:rPr lang="sr-Cyrl-C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1852.проглашава за цара </a:t>
            </a:r>
            <a:r>
              <a:rPr lang="sr-Cyrl-C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уводи Друго царство .</a:t>
            </a:r>
            <a:endParaRPr lang="en-US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pic>
        <p:nvPicPr>
          <p:cNvPr id="5" name="Picture 7" descr="Napoleon II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27584" y="1340768"/>
            <a:ext cx="3600400" cy="5029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7" descr="napoleonIII"/>
          <p:cNvPicPr>
            <a:picLocks noChangeAspect="1" noChangeArrowheads="1"/>
          </p:cNvPicPr>
          <p:nvPr/>
        </p:nvPicPr>
        <p:blipFill>
          <a:blip r:embed="rId4" cstate="print"/>
          <a:srcRect l="3036" t="2438" r="2846" b="2438"/>
          <a:stretch>
            <a:fillRect/>
          </a:stretch>
        </p:blipFill>
        <p:spPr>
          <a:xfrm>
            <a:off x="6444208" y="2348880"/>
            <a:ext cx="1757362" cy="2209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214942" y="5214950"/>
            <a:ext cx="371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800" b="1" dirty="0" smtClean="0"/>
              <a:t>Луј-Наполеон </a:t>
            </a:r>
            <a:r>
              <a:rPr lang="sr-Latn-CS" sz="2800" b="1" dirty="0" smtClean="0"/>
              <a:t>III</a:t>
            </a:r>
            <a:endParaRPr lang="en-GB" sz="2800" dirty="0"/>
          </a:p>
        </p:txBody>
      </p:sp>
    </p:spTree>
  </p:cSld>
  <p:clrMapOvr>
    <a:masterClrMapping/>
  </p:clrMapOvr>
  <p:transition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1745104" y="285728"/>
            <a:ext cx="56537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Револуција у Немачкој</a:t>
            </a:r>
            <a:endParaRPr lang="sr-Latn-CS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Zvezda sa 5 krakova 2"/>
          <p:cNvSpPr/>
          <p:nvPr/>
        </p:nvSpPr>
        <p:spPr>
          <a:xfrm>
            <a:off x="7429520" y="357166"/>
            <a:ext cx="571504" cy="571504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kvir za tekst 3"/>
          <p:cNvSpPr txBox="1"/>
          <p:nvPr/>
        </p:nvSpPr>
        <p:spPr>
          <a:xfrm>
            <a:off x="0" y="1214422"/>
            <a:ext cx="900115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800" b="1" dirty="0" smtClean="0"/>
              <a:t>Немачки револуционари су поред  демократских установа и личних слобода захтевали уједињење 234 немачке државице. </a:t>
            </a:r>
          </a:p>
          <a:p>
            <a:endParaRPr lang="sr-Cyrl-CS" sz="2400" dirty="0" smtClean="0"/>
          </a:p>
          <a:p>
            <a:r>
              <a:rPr lang="sr-Cyrl-CS" sz="2600" b="1" dirty="0" smtClean="0">
                <a:solidFill>
                  <a:srgbClr val="FFFF00"/>
                </a:solidFill>
              </a:rPr>
              <a:t>Немачки посланици су на скупштини у Франкфурту понудили пруском краљу Фридриху-</a:t>
            </a:r>
            <a:r>
              <a:rPr lang="sr-Cyrl-CS" sz="2600" b="1" dirty="0" err="1" smtClean="0">
                <a:solidFill>
                  <a:srgbClr val="FFFF00"/>
                </a:solidFill>
              </a:rPr>
              <a:t>Вилхему</a:t>
            </a:r>
            <a:r>
              <a:rPr lang="sr-Cyrl-CS" sz="2600" b="1" dirty="0" smtClean="0">
                <a:solidFill>
                  <a:srgbClr val="FFFF00"/>
                </a:solidFill>
              </a:rPr>
              <a:t> </a:t>
            </a:r>
            <a:r>
              <a:rPr lang="sr-Latn-CS" sz="2600" b="1" dirty="0" smtClean="0">
                <a:solidFill>
                  <a:srgbClr val="FFFF00"/>
                </a:solidFill>
              </a:rPr>
              <a:t>IV </a:t>
            </a:r>
            <a:r>
              <a:rPr lang="sr-Cyrl-CS" sz="2600" b="1" dirty="0" smtClean="0">
                <a:solidFill>
                  <a:srgbClr val="FFFF00"/>
                </a:solidFill>
              </a:rPr>
              <a:t>да буде крунисан за цара уједињене Немачке</a:t>
            </a:r>
            <a:r>
              <a:rPr lang="sr-Cyrl-CS" sz="2400" b="1" dirty="0" smtClean="0">
                <a:solidFill>
                  <a:srgbClr val="FFFF00"/>
                </a:solidFill>
              </a:rPr>
              <a:t>. </a:t>
            </a:r>
          </a:p>
          <a:p>
            <a:endParaRPr lang="sr-Cyrl-CS" sz="2400" dirty="0" smtClean="0"/>
          </a:p>
          <a:p>
            <a:r>
              <a:rPr lang="sr-Cyrl-CS" sz="2800" b="1" dirty="0" smtClean="0">
                <a:solidFill>
                  <a:srgbClr val="FFFF00"/>
                </a:solidFill>
              </a:rPr>
              <a:t>Фридрих-</a:t>
            </a:r>
            <a:r>
              <a:rPr lang="sr-Cyrl-CS" sz="2800" b="1" dirty="0" err="1" smtClean="0">
                <a:solidFill>
                  <a:srgbClr val="FFFF00"/>
                </a:solidFill>
              </a:rPr>
              <a:t>Вилхем</a:t>
            </a:r>
            <a:r>
              <a:rPr lang="sr-Cyrl-CS" sz="2800" b="1" dirty="0" smtClean="0">
                <a:solidFill>
                  <a:srgbClr val="FFFF00"/>
                </a:solidFill>
              </a:rPr>
              <a:t> </a:t>
            </a:r>
            <a:r>
              <a:rPr lang="sr-Latn-CS" sz="2800" b="1" dirty="0" smtClean="0">
                <a:solidFill>
                  <a:srgbClr val="FFFF00"/>
                </a:solidFill>
              </a:rPr>
              <a:t>IV</a:t>
            </a:r>
            <a:r>
              <a:rPr lang="sr-Cyrl-CS" sz="2800" b="1" dirty="0" smtClean="0">
                <a:solidFill>
                  <a:srgbClr val="FFFF00"/>
                </a:solidFill>
              </a:rPr>
              <a:t> одбија да прихвати </a:t>
            </a:r>
            <a:r>
              <a:rPr lang="sr-Cyrl-RS" sz="2800" b="1" dirty="0" smtClean="0">
                <a:solidFill>
                  <a:srgbClr val="FFFF00"/>
                </a:solidFill>
              </a:rPr>
              <a:t>титулу цара </a:t>
            </a:r>
            <a:r>
              <a:rPr lang="sr-Cyrl-CS" sz="2800" b="1" dirty="0" smtClean="0">
                <a:solidFill>
                  <a:srgbClr val="FFFF00"/>
                </a:solidFill>
              </a:rPr>
              <a:t>због ,,стрвинског задаха револуције” </a:t>
            </a:r>
            <a:r>
              <a:rPr lang="sr-Cyrl-CS" sz="2800" b="1" dirty="0" smtClean="0"/>
              <a:t>и са аустријским царем Францем Јозефом гуши револуцију.</a:t>
            </a:r>
            <a:r>
              <a:rPr lang="sr-Latn-CS" sz="2800" b="1" dirty="0" smtClean="0"/>
              <a:t> </a:t>
            </a:r>
            <a:endParaRPr lang="en-US" sz="2800" b="1" dirty="0"/>
          </a:p>
        </p:txBody>
      </p:sp>
    </p:spTree>
  </p:cSld>
  <p:clrMapOvr>
    <a:masterClrMapping/>
  </p:clrMapOvr>
  <p:transition>
    <p:wipe dir="d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Frederick Wilhelm IV - King of Prussia - 1840-61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 r="943"/>
          <a:stretch>
            <a:fillRect/>
          </a:stretch>
        </p:blipFill>
        <p:spPr bwMode="auto">
          <a:xfrm>
            <a:off x="251520" y="764704"/>
            <a:ext cx="4104456" cy="475252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95536" y="5229200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b="1" dirty="0" smtClean="0"/>
              <a:t>Фридрих-Вилхем </a:t>
            </a:r>
            <a:r>
              <a:rPr lang="sr-Latn-CS" sz="2400" b="1" dirty="0" smtClean="0"/>
              <a:t>IV</a:t>
            </a:r>
            <a:endParaRPr lang="sr-Cyrl-RS" sz="2400" b="1" dirty="0" smtClean="0"/>
          </a:p>
          <a:p>
            <a:r>
              <a:rPr lang="sr-Cyrl-RS" sz="2400" b="1" dirty="0" smtClean="0"/>
              <a:t> </a:t>
            </a:r>
            <a:r>
              <a:rPr lang="en-US" sz="2400" dirty="0" smtClean="0">
                <a:latin typeface="Book Antiqua" pitchFamily="18" charset="0"/>
              </a:rPr>
              <a:t>(1840-1861)</a:t>
            </a:r>
            <a:r>
              <a:rPr lang="sr-Cyrl-RS" sz="2400" dirty="0" smtClean="0">
                <a:latin typeface="Book Antiqua" pitchFamily="18" charset="0"/>
              </a:rPr>
              <a:t>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932040" y="908720"/>
            <a:ext cx="3854802" cy="295465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Анти - либерал Пољопривредн</a:t>
            </a:r>
            <a:r>
              <a:rPr lang="en-GB" sz="2400" b="1" dirty="0" smtClean="0"/>
              <a:t>a</a:t>
            </a:r>
            <a:r>
              <a:rPr lang="ru-RU" sz="2400" b="1" dirty="0" smtClean="0"/>
              <a:t> романтика . Ослањали се </a:t>
            </a:r>
            <a:r>
              <a:rPr lang="ru-RU" sz="2400" b="1" smtClean="0"/>
              <a:t>на подршку </a:t>
            </a:r>
            <a:r>
              <a:rPr lang="ru-RU" sz="2400" b="1" dirty="0" smtClean="0"/>
              <a:t>јункера . Пруска средином 19в : Ефикасна . Добра економија . Јака војска .</a:t>
            </a:r>
          </a:p>
          <a:p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932040" y="4500570"/>
            <a:ext cx="3926240" cy="15696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tx1"/>
                </a:solidFill>
              </a:rPr>
              <a:t>Желео уједињење Немачке али не и увођење демократских слобода , ограничење своје власти</a:t>
            </a:r>
            <a:r>
              <a:rPr lang="sr-Cyrl-RS" sz="2400" b="1" dirty="0" smtClean="0"/>
              <a:t>.</a:t>
            </a:r>
            <a:endParaRPr lang="en-US" sz="2400" b="1" dirty="0"/>
          </a:p>
        </p:txBody>
      </p:sp>
    </p:spTree>
  </p:cSld>
  <p:clrMapOvr>
    <a:masterClrMapping/>
  </p:clrMapOvr>
  <p:transition>
    <p:sndAc>
      <p:stSnd>
        <p:snd r:embed="rId2" name="hammer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1745104" y="357166"/>
            <a:ext cx="56537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Револуција у Италији </a:t>
            </a:r>
            <a:endParaRPr lang="sr-Latn-CS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Zvezda sa 5 krakova 2"/>
          <p:cNvSpPr/>
          <p:nvPr/>
        </p:nvSpPr>
        <p:spPr>
          <a:xfrm>
            <a:off x="7429520" y="428604"/>
            <a:ext cx="357190" cy="57150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kvir za tekst 3"/>
          <p:cNvSpPr txBox="1"/>
          <p:nvPr/>
        </p:nvSpPr>
        <p:spPr>
          <a:xfrm>
            <a:off x="0" y="1268760"/>
            <a:ext cx="658822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600" dirty="0" smtClean="0"/>
              <a:t>Револуција у Италији </a:t>
            </a:r>
            <a:r>
              <a:rPr lang="sr-Latn-CS" sz="2600" dirty="0" smtClean="0"/>
              <a:t>je </a:t>
            </a:r>
            <a:r>
              <a:rPr lang="sr-Cyrl-CS" sz="2600" dirty="0" smtClean="0"/>
              <a:t>почела на Сицилији, а затим се проширила на остале италијанске државе.</a:t>
            </a:r>
          </a:p>
          <a:p>
            <a:r>
              <a:rPr lang="sr-Cyrl-CS" sz="2600" dirty="0" smtClean="0"/>
              <a:t>Скоро свих 8 италијанских држава је </a:t>
            </a:r>
            <a:r>
              <a:rPr lang="sr-Cyrl-CS" sz="2600" dirty="0" err="1" smtClean="0"/>
              <a:t>1848.добило</a:t>
            </a:r>
            <a:r>
              <a:rPr lang="sr-Cyrl-CS" sz="2600" dirty="0" smtClean="0"/>
              <a:t> устав.</a:t>
            </a:r>
          </a:p>
          <a:p>
            <a:endParaRPr lang="sr-Cyrl-CS" sz="2600" dirty="0" smtClean="0"/>
          </a:p>
          <a:p>
            <a:r>
              <a:rPr lang="sr-Cyrl-CS" sz="2800" b="1" dirty="0" smtClean="0"/>
              <a:t>Главни захтев: </a:t>
            </a:r>
            <a:r>
              <a:rPr lang="sr-Cyrl-CS" sz="2800" b="1" dirty="0" smtClean="0">
                <a:solidFill>
                  <a:srgbClr val="FFFF00"/>
                </a:solidFill>
              </a:rPr>
              <a:t>ослобођење  од </a:t>
            </a:r>
          </a:p>
          <a:p>
            <a:r>
              <a:rPr lang="sr-Cyrl-CS" sz="2800" b="1" dirty="0" smtClean="0">
                <a:solidFill>
                  <a:srgbClr val="FFFF00"/>
                </a:solidFill>
              </a:rPr>
              <a:t>Аустрије и Шпаније и стварање националне државе уједињењем </a:t>
            </a:r>
          </a:p>
          <a:p>
            <a:r>
              <a:rPr lang="sr-Cyrl-CS" sz="2800" b="1" dirty="0" smtClean="0">
                <a:solidFill>
                  <a:srgbClr val="FFFF00"/>
                </a:solidFill>
              </a:rPr>
              <a:t>свих 8 државица. Није остварен</a:t>
            </a:r>
          </a:p>
          <a:p>
            <a:r>
              <a:rPr lang="sr-Cyrl-CS" sz="2800" b="1" dirty="0" smtClean="0"/>
              <a:t> јер нису успели да истерају </a:t>
            </a:r>
          </a:p>
          <a:p>
            <a:r>
              <a:rPr lang="sr-Cyrl-CS" sz="2800" b="1" dirty="0" smtClean="0"/>
              <a:t>Аустрију из Ломбардије и </a:t>
            </a:r>
          </a:p>
          <a:p>
            <a:r>
              <a:rPr lang="sr-Cyrl-CS" sz="2800" b="1" dirty="0" smtClean="0"/>
              <a:t>Венеције .Устави укинути.</a:t>
            </a:r>
          </a:p>
          <a:p>
            <a:r>
              <a:rPr lang="sr-Cyrl-CS" sz="2800" b="1" dirty="0" smtClean="0"/>
              <a:t> </a:t>
            </a:r>
            <a:endParaRPr lang="en-US" sz="2800" b="1" dirty="0"/>
          </a:p>
        </p:txBody>
      </p:sp>
      <p:pic>
        <p:nvPicPr>
          <p:cNvPr id="6" name="Picture 7" descr="map-Divisions of Italy in 1848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 l="2380" t="2000" r="2380" b="2000"/>
          <a:stretch>
            <a:fillRect/>
          </a:stretch>
        </p:blipFill>
        <p:spPr bwMode="auto">
          <a:xfrm>
            <a:off x="5508104" y="2105472"/>
            <a:ext cx="3635896" cy="47525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0" y="357166"/>
            <a:ext cx="84296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Револуција у Хабзбуршкој монархији</a:t>
            </a:r>
            <a:endParaRPr lang="sr-Latn-CS" sz="3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Zvezda sa 5 krakova 2"/>
          <p:cNvSpPr/>
          <p:nvPr/>
        </p:nvSpPr>
        <p:spPr>
          <a:xfrm>
            <a:off x="8358214" y="500042"/>
            <a:ext cx="285752" cy="428628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kvir za tekst 3"/>
          <p:cNvSpPr txBox="1"/>
          <p:nvPr/>
        </p:nvSpPr>
        <p:spPr>
          <a:xfrm>
            <a:off x="142844" y="3933056"/>
            <a:ext cx="55092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CS" sz="2400" b="1" dirty="0" smtClean="0">
                <a:solidFill>
                  <a:srgbClr val="FFFF00"/>
                </a:solidFill>
              </a:rPr>
              <a:t>Револуционари у Бечу су  успели да смене апсолутисту канцелара Клеменца Метерниха и да укину феудализам</a:t>
            </a:r>
            <a:r>
              <a:rPr lang="sr-Cyrl-CS" sz="2400" b="1" dirty="0" smtClean="0">
                <a:solidFill>
                  <a:schemeClr val="bg1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sr-Cyrl-CS" sz="2400" dirty="0" smtClean="0"/>
              <a:t>Јављају се и национални захтеви.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1700808"/>
            <a:ext cx="6034992" cy="236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Latn-CS" sz="2400" dirty="0" smtClean="0"/>
              <a:t>Аустријско царство : Врло конзервативна апсолутна монархија</a:t>
            </a:r>
            <a:endParaRPr lang="en-GB" sz="2400" dirty="0" smtClean="0"/>
          </a:p>
          <a:p>
            <a:pPr>
              <a:lnSpc>
                <a:spcPct val="90000"/>
              </a:lnSpc>
            </a:pPr>
            <a:r>
              <a:rPr lang="sr-Latn-CS" sz="2400" dirty="0" smtClean="0"/>
              <a:t> ( Либералне институције нису постојале ) Цар Франц </a:t>
            </a:r>
            <a:r>
              <a:rPr lang="en-GB" sz="2400" dirty="0" smtClean="0"/>
              <a:t>I</a:t>
            </a:r>
            <a:r>
              <a:rPr lang="sr-Latn-CS" sz="2400" dirty="0" smtClean="0"/>
              <a:t> оставио је поруку сину : " Владај </a:t>
            </a:r>
            <a:r>
              <a:rPr lang="sr-Latn-CS" sz="2400" smtClean="0"/>
              <a:t>, Фердинанду </a:t>
            </a:r>
            <a:r>
              <a:rPr lang="en-GB" sz="2400" dirty="0" smtClean="0"/>
              <a:t>I</a:t>
            </a:r>
            <a:r>
              <a:rPr lang="sr-Latn-CS" sz="2400" dirty="0" smtClean="0"/>
              <a:t> , ништа не мењај</a:t>
            </a:r>
            <a:r>
              <a:rPr lang="en-US" sz="2400" b="1" dirty="0" smtClean="0"/>
              <a:t>”</a:t>
            </a:r>
            <a:endParaRPr lang="sr-Latn-CS" sz="2400" b="1" dirty="0" smtClean="0"/>
          </a:p>
          <a:p>
            <a:endParaRPr lang="en-US" dirty="0"/>
          </a:p>
        </p:txBody>
      </p:sp>
      <p:pic>
        <p:nvPicPr>
          <p:cNvPr id="6" name="Picture 5" descr="Ferdinand I of Austria"/>
          <p:cNvPicPr>
            <a:picLocks noChangeAspect="1" noChangeArrowheads="1"/>
          </p:cNvPicPr>
          <p:nvPr/>
        </p:nvPicPr>
        <p:blipFill>
          <a:blip r:embed="rId4" cstate="print"/>
          <a:srcRect l="4256" r="4256"/>
          <a:stretch>
            <a:fillRect/>
          </a:stretch>
        </p:blipFill>
        <p:spPr>
          <a:xfrm>
            <a:off x="6072198" y="928670"/>
            <a:ext cx="2604258" cy="24939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300192" y="3429000"/>
            <a:ext cx="2415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/>
              <a:t>Фердинанду</a:t>
            </a:r>
            <a:r>
              <a:rPr lang="en-US" dirty="0" smtClean="0">
                <a:latin typeface="Book Antiqua" pitchFamily="18" charset="0"/>
              </a:rPr>
              <a:t> I (1</a:t>
            </a:r>
            <a:r>
              <a:rPr lang="sr-Latn-CS" dirty="0" smtClean="0">
                <a:latin typeface="Book Antiqua" pitchFamily="18" charset="0"/>
              </a:rPr>
              <a:t>835</a:t>
            </a:r>
            <a:r>
              <a:rPr lang="en-US" dirty="0" smtClean="0">
                <a:latin typeface="Book Antiqua" pitchFamily="18" charset="0"/>
              </a:rPr>
              <a:t>-18</a:t>
            </a:r>
            <a:r>
              <a:rPr lang="sr-Latn-CS" dirty="0" smtClean="0">
                <a:latin typeface="Book Antiqua" pitchFamily="18" charset="0"/>
              </a:rPr>
              <a:t>48.</a:t>
            </a:r>
            <a:r>
              <a:rPr lang="en-US" dirty="0" smtClean="0">
                <a:latin typeface="Book Antiqua" pitchFamily="18" charset="0"/>
              </a:rPr>
              <a:t>)</a:t>
            </a:r>
            <a:endParaRPr lang="en-US" dirty="0"/>
          </a:p>
        </p:txBody>
      </p:sp>
      <p:pic>
        <p:nvPicPr>
          <p:cNvPr id="8" name="Picture 8" descr="Metternich Fleeing Vienna-1848"/>
          <p:cNvPicPr>
            <a:picLocks noChangeAspect="1" noChangeArrowheads="1"/>
          </p:cNvPicPr>
          <p:nvPr/>
        </p:nvPicPr>
        <p:blipFill>
          <a:blip r:embed="rId5" cstate="print">
            <a:lum bright="6000" contrast="12000"/>
          </a:blip>
          <a:srcRect/>
          <a:stretch>
            <a:fillRect/>
          </a:stretch>
        </p:blipFill>
        <p:spPr bwMode="auto">
          <a:xfrm>
            <a:off x="5940152" y="4077072"/>
            <a:ext cx="2693988" cy="244827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156176" y="645333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mtClean="0"/>
              <a:t>Метермих бежи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1124744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solidFill>
                  <a:srgbClr val="FFFF00"/>
                </a:solidFill>
              </a:rPr>
              <a:t>Револуција у Аустрији: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u"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Franz Joseph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 l="15157" t="4666" r="15579" b="4666"/>
          <a:stretch>
            <a:fillRect/>
          </a:stretch>
        </p:blipFill>
        <p:spPr>
          <a:xfrm>
            <a:off x="2483768" y="1071546"/>
            <a:ext cx="3802744" cy="47863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428860" y="5805264"/>
            <a:ext cx="3857652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solidFill>
                  <a:srgbClr val="FFFF00"/>
                </a:solidFill>
              </a:rPr>
              <a:t>Нови</a:t>
            </a:r>
            <a:r>
              <a:rPr lang="sr-Cyrl-RS" b="1" dirty="0" smtClean="0"/>
              <a:t> аустријски </a:t>
            </a:r>
            <a:r>
              <a:rPr lang="sr-Cyrl-RS" b="1" dirty="0" smtClean="0">
                <a:solidFill>
                  <a:srgbClr val="FFFF00"/>
                </a:solidFill>
              </a:rPr>
              <a:t>цар Фрањо Јосиф </a:t>
            </a:r>
            <a:r>
              <a:rPr lang="en-US" sz="1600" b="1" dirty="0" smtClean="0"/>
              <a:t>[1848-1916]</a:t>
            </a:r>
            <a:r>
              <a:rPr lang="sr-Cyrl-RS" sz="1600" b="1" dirty="0" smtClean="0"/>
              <a:t> јер су конзервативци сменилили Фердинанда због неодлучности. 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6064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rgbClr val="FFFF00"/>
                </a:solidFill>
              </a:rPr>
              <a:t>Пошто су успели да одбране Италију и Мађарску, конзервативци су успоставили контролу у Бечу и укинули устав.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pull dir="d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717032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CS" sz="2000" b="1" dirty="0" smtClean="0"/>
              <a:t>Мађарска ,захтева самосталност</a:t>
            </a:r>
            <a:r>
              <a:rPr lang="sr-Cyrl-CS" sz="2000" dirty="0" smtClean="0">
                <a:solidFill>
                  <a:schemeClr val="bg1"/>
                </a:solidFill>
              </a:rPr>
              <a:t>. </a:t>
            </a:r>
          </a:p>
          <a:p>
            <a:pPr>
              <a:buFont typeface="Arial" pitchFamily="34" charset="0"/>
              <a:buChar char="•"/>
            </a:pPr>
            <a:r>
              <a:rPr lang="sr-Cyrl-CS" sz="2000" b="1" dirty="0" smtClean="0">
                <a:solidFill>
                  <a:srgbClr val="FFFF00"/>
                </a:solidFill>
              </a:rPr>
              <a:t>1849.је у Будимпешти успостављена самостална мађарска република , председник Лајош Кошут.</a:t>
            </a:r>
          </a:p>
          <a:p>
            <a:r>
              <a:rPr lang="sr-Cyrl-CS" sz="2000" dirty="0" smtClean="0"/>
              <a:t>Мађари нису хтели да признају национална права Срба и Хрвата  = сукоб.</a:t>
            </a:r>
          </a:p>
          <a:p>
            <a:r>
              <a:rPr lang="sr-Cyrl-CS" sz="2000" b="1" dirty="0" smtClean="0"/>
              <a:t>Хабзбуршки двор , после успешне одбране Ломбардије и Венеције, под заставу Аустрије позива Србе и Хрвате и креће у војни обрачун са Мађарском</a:t>
            </a:r>
            <a:r>
              <a:rPr lang="sr-Cyrl-CS" sz="2000" b="1" dirty="0" smtClean="0">
                <a:solidFill>
                  <a:srgbClr val="FFFF00"/>
                </a:solidFill>
              </a:rPr>
              <a:t>. </a:t>
            </a:r>
          </a:p>
          <a:p>
            <a:r>
              <a:rPr lang="sr-Cyrl-CS" sz="2000" b="1" dirty="0" smtClean="0">
                <a:solidFill>
                  <a:srgbClr val="FFFF00"/>
                </a:solidFill>
              </a:rPr>
              <a:t>Мађарска је савладана уз помоћ Руса 13.08.1849. код Вилагоша .</a:t>
            </a:r>
          </a:p>
          <a:p>
            <a:r>
              <a:rPr lang="sr-Cyrl-CS" sz="2000" dirty="0" smtClean="0"/>
              <a:t>Мађарски национални захтеви нису испуњени.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3" name="Picture 4" descr="Hungarian Revol of 1848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/>
          <a:stretch>
            <a:fillRect/>
          </a:stretch>
        </p:blipFill>
        <p:spPr>
          <a:xfrm>
            <a:off x="0" y="0"/>
            <a:ext cx="6660232" cy="37170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899592" y="0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rgbClr val="FFFF00"/>
                </a:solidFill>
              </a:rPr>
              <a:t>Мађарска револуција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5" name="Picture 4" descr="Lajos Kossut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769100" y="0"/>
            <a:ext cx="2374900" cy="384204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948264" y="378904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Лајош Кошут</a:t>
            </a:r>
            <a:endParaRPr lang="en-US" dirty="0"/>
          </a:p>
        </p:txBody>
      </p:sp>
    </p:spTree>
  </p:cSld>
  <p:clrMapOvr>
    <a:masterClrMapping/>
  </p:clrMapOvr>
  <p:transition>
    <p:pull dir="d"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0" y="285728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4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Резултати револуције 1848-1849. </a:t>
            </a:r>
            <a:endParaRPr lang="sr-Latn-CS" sz="4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Pravougaonik 2"/>
          <p:cNvSpPr/>
          <p:nvPr/>
        </p:nvSpPr>
        <p:spPr>
          <a:xfrm>
            <a:off x="214283" y="2500305"/>
            <a:ext cx="857256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endParaRPr lang="sr-Cyrl-CS" sz="36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endParaRPr lang="sr-Cyrl-CS" sz="36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sr-Cyrl-CS" sz="3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sr-Latn-CS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714488"/>
            <a:ext cx="77867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800" b="1" dirty="0" smtClean="0"/>
              <a:t>Света Алијанса угушила револуцију</a:t>
            </a:r>
          </a:p>
          <a:p>
            <a:pPr>
              <a:buFont typeface="Arial" pitchFamily="34" charset="0"/>
              <a:buChar char="•"/>
            </a:pPr>
            <a:endParaRPr lang="sr-Cyrl-RS" sz="2800" b="1" dirty="0" smtClean="0"/>
          </a:p>
          <a:p>
            <a:pPr>
              <a:buFont typeface="Arial" pitchFamily="34" charset="0"/>
              <a:buChar char="•"/>
            </a:pPr>
            <a:r>
              <a:rPr lang="sr-Cyrl-RS" sz="2800" b="1" dirty="0" smtClean="0">
                <a:solidFill>
                  <a:srgbClr val="FFFF00"/>
                </a:solidFill>
              </a:rPr>
              <a:t>Укинут феудализам у Европи осим у Русији и Турској</a:t>
            </a:r>
          </a:p>
          <a:p>
            <a:endParaRPr lang="sr-Cyrl-RS" sz="2800" b="1" dirty="0" smtClean="0"/>
          </a:p>
          <a:p>
            <a:pPr>
              <a:buFont typeface="Arial" pitchFamily="34" charset="0"/>
              <a:buChar char="•"/>
            </a:pPr>
            <a:r>
              <a:rPr lang="sr-Cyrl-RS" sz="2800" b="1" dirty="0" smtClean="0"/>
              <a:t>Покренуто национално питање</a:t>
            </a:r>
            <a:endParaRPr lang="en-GB" sz="2800" b="1" dirty="0"/>
          </a:p>
        </p:txBody>
      </p:sp>
    </p:spTree>
  </p:cSld>
  <p:clrMapOvr>
    <a:masterClrMapping/>
  </p:clrMapOvr>
  <p:transition spd="slow">
    <p:pull dir="ld"/>
    <p:sndAc>
      <p:stSnd>
        <p:snd r:embed="rId2" name="hammer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1802813" y="1785926"/>
            <a:ext cx="634108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Аутор:</a:t>
            </a:r>
          </a:p>
          <a:p>
            <a:pPr algn="ctr"/>
            <a:r>
              <a:rPr lang="sr-Cyrl-C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Душица Максимовић</a:t>
            </a:r>
            <a:endParaRPr lang="sr-Latn-C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1802812" y="214290"/>
            <a:ext cx="612677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44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Бечки конгрес </a:t>
            </a:r>
            <a:r>
              <a:rPr lang="sr-Cyrl-CS" sz="3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1814-1815.</a:t>
            </a:r>
            <a:endParaRPr lang="sr-Latn-CS" sz="32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Okvir za tekst 2"/>
          <p:cNvSpPr txBox="1"/>
          <p:nvPr/>
        </p:nvSpPr>
        <p:spPr>
          <a:xfrm>
            <a:off x="214282" y="1071546"/>
            <a:ext cx="8929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CS" sz="2400" b="1" dirty="0" smtClean="0"/>
              <a:t>ВЕЛИКЕ СИЛЕ  :СУ ОДЛУЧИВАЛЕ О СУДБИНИ ЕВРОПЕ</a:t>
            </a:r>
          </a:p>
          <a:p>
            <a:r>
              <a:rPr lang="sr-Cyrl-CS" sz="2400" dirty="0" smtClean="0"/>
              <a:t> (  </a:t>
            </a:r>
            <a:r>
              <a:rPr lang="sr-Cyrl-CS" sz="2400" b="1" dirty="0" smtClean="0"/>
              <a:t>ВЕЛИКА БРИТАНИЈА, ХАБЗБУРШКА МОНАРХИЈА (АУСТРИЈА ), РУСИЈА И ПРУСКА )</a:t>
            </a:r>
            <a:endParaRPr lang="en-US" sz="2400" dirty="0"/>
          </a:p>
        </p:txBody>
      </p:sp>
      <p:sp>
        <p:nvSpPr>
          <p:cNvPr id="4" name="Okvir za tekst 3"/>
          <p:cNvSpPr txBox="1"/>
          <p:nvPr/>
        </p:nvSpPr>
        <p:spPr>
          <a:xfrm>
            <a:off x="214282" y="3786190"/>
            <a:ext cx="8786874" cy="156966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CS" sz="2400" b="1" dirty="0" smtClean="0">
                <a:solidFill>
                  <a:srgbClr val="FFFF00"/>
                </a:solidFill>
              </a:rPr>
              <a:t>У ЕВРОПИ ЈЕ УСПОСТАВЉЕНО СТАЊЕ КАКВО ЈЕ ПОСТОЈАЛО ПРЕ ФРАНЦУСКЕ РЕВОЛУЦИЈЕ. ВРАЋЕНЕ СУ СТАРЕ ДРЖАВНЕ ГРАНИЦЕ, ЗБАЧЕНИ ВЛАДАРИ</a:t>
            </a:r>
            <a:r>
              <a:rPr lang="sr-Latn-CS" sz="2400" b="1" dirty="0" smtClean="0">
                <a:solidFill>
                  <a:srgbClr val="FFFF00"/>
                </a:solidFill>
              </a:rPr>
              <a:t> </a:t>
            </a:r>
            <a:r>
              <a:rPr lang="sr-Cyrl-CS" sz="2400" b="1" dirty="0" smtClean="0">
                <a:solidFill>
                  <a:srgbClr val="FFFF00"/>
                </a:solidFill>
              </a:rPr>
              <a:t> И ФЕУДАЛИЗАМ</a:t>
            </a:r>
            <a:r>
              <a:rPr lang="sr-Latn-RS" sz="2400" b="1" dirty="0" smtClean="0">
                <a:solidFill>
                  <a:srgbClr val="FFFF00"/>
                </a:solidFill>
              </a:rPr>
              <a:t>.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6" name="Okvir za tekst 5"/>
          <p:cNvSpPr txBox="1"/>
          <p:nvPr/>
        </p:nvSpPr>
        <p:spPr>
          <a:xfrm>
            <a:off x="142844" y="2143116"/>
            <a:ext cx="828680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CS" sz="2600" b="1" dirty="0" smtClean="0"/>
              <a:t>Бечки конгрес је успоставио принципе </a:t>
            </a:r>
            <a:r>
              <a:rPr lang="sr-Cyrl-CS" sz="2600" b="1" dirty="0" err="1" smtClean="0"/>
              <a:t>легитимизма</a:t>
            </a:r>
            <a:r>
              <a:rPr lang="sr-Cyrl-CS" sz="2600" b="1" dirty="0" smtClean="0"/>
              <a:t> </a:t>
            </a:r>
          </a:p>
          <a:p>
            <a:r>
              <a:rPr lang="sr-Cyrl-CS" sz="2600" b="1" dirty="0" smtClean="0"/>
              <a:t>( владавине законитих династија које су биле на власти  пре Француске револуције и Наполеонових ратова).</a:t>
            </a:r>
            <a:endParaRPr lang="en-US" sz="2600" b="1" dirty="0"/>
          </a:p>
        </p:txBody>
      </p:sp>
      <p:sp>
        <p:nvSpPr>
          <p:cNvPr id="7" name="Okvir za tekst 6"/>
          <p:cNvSpPr txBox="1"/>
          <p:nvPr/>
        </p:nvSpPr>
        <p:spPr>
          <a:xfrm>
            <a:off x="285720" y="5072074"/>
            <a:ext cx="8215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r-Cyrl-CS" sz="2400" b="1" dirty="0" smtClean="0">
              <a:solidFill>
                <a:srgbClr val="FF0000"/>
              </a:solidFill>
            </a:endParaRPr>
          </a:p>
          <a:p>
            <a:pPr algn="ctr"/>
            <a:r>
              <a:rPr lang="sr-Cyrl-CS" sz="2400" b="1" dirty="0" smtClean="0"/>
              <a:t>ЛЕГИТИМИЗАМ-ЗАКОНИТОСТ</a:t>
            </a:r>
            <a:r>
              <a:rPr lang="sr-Cyrl-CS" sz="2000" b="1" dirty="0" smtClean="0"/>
              <a:t>.</a:t>
            </a:r>
            <a:endParaRPr lang="en-US" sz="2000" b="1" dirty="0"/>
          </a:p>
        </p:txBody>
      </p:sp>
      <p:sp>
        <p:nvSpPr>
          <p:cNvPr id="8" name="Okvir za tekst 7"/>
          <p:cNvSpPr txBox="1"/>
          <p:nvPr/>
        </p:nvSpPr>
        <p:spPr>
          <a:xfrm>
            <a:off x="214282" y="5786454"/>
            <a:ext cx="8715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b="1" dirty="0" smtClean="0"/>
              <a:t>КОНЗЕРВАТИВИЗАМ-тежња да се сачувају старе традиционалне вредности и постојеће стање.</a:t>
            </a:r>
            <a:endParaRPr lang="en-US" sz="2400" b="1" dirty="0"/>
          </a:p>
        </p:txBody>
      </p:sp>
    </p:spTree>
  </p:cSld>
  <p:clrMapOvr>
    <a:masterClrMapping/>
  </p:clrMapOvr>
  <p:transition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1745104" y="642918"/>
            <a:ext cx="56537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Света алијанса</a:t>
            </a:r>
            <a:endParaRPr lang="sr-Latn-CS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Okvir za tekst 2"/>
          <p:cNvSpPr txBox="1"/>
          <p:nvPr/>
        </p:nvSpPr>
        <p:spPr>
          <a:xfrm>
            <a:off x="214282" y="2852936"/>
            <a:ext cx="8643998" cy="156966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sr-Cyrl-CS" sz="2400" b="1" dirty="0" smtClean="0">
                <a:solidFill>
                  <a:srgbClr val="FFFF00"/>
                </a:solidFill>
              </a:rPr>
              <a:t>САВЕЗ ВЕЛИКИХ СИЛА ЕВРОПЕ :ХАБЗБУРШКА МОНАРХИЈА (АУСТРИЈА ), РУСИЈА И ПРУСКА У НАМЕРИ ДА САЧУВАЈУ СТАРИ ПОРЕДАК И СПРЕЧЕ НОВЕ РЕВОЛУЦИЈЕ</a:t>
            </a:r>
            <a:r>
              <a:rPr lang="sr-Cyrl-CS" sz="2400" b="1" dirty="0" smtClean="0"/>
              <a:t>. </a:t>
            </a:r>
            <a:endParaRPr lang="en-US" sz="2400" b="1" dirty="0"/>
          </a:p>
        </p:txBody>
      </p:sp>
      <p:sp>
        <p:nvSpPr>
          <p:cNvPr id="4" name="Okvir za tekst 3"/>
          <p:cNvSpPr txBox="1"/>
          <p:nvPr/>
        </p:nvSpPr>
        <p:spPr>
          <a:xfrm>
            <a:off x="214282" y="4797152"/>
            <a:ext cx="8715436" cy="15696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sr-Cyrl-C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ОСНОВАН 1815.</a:t>
            </a:r>
            <a:r>
              <a:rPr lang="sr-Cyrl-R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Бечком  конгресу</a:t>
            </a:r>
            <a:r>
              <a:rPr lang="sr-Cyrl-RS" sz="2400" b="1" dirty="0" smtClean="0">
                <a:solidFill>
                  <a:schemeClr val="bg1"/>
                </a:solidFill>
              </a:rPr>
              <a:t>.</a:t>
            </a:r>
            <a:r>
              <a:rPr lang="sr-Cyrl-CS" sz="2400" b="1" dirty="0" smtClean="0">
                <a:solidFill>
                  <a:schemeClr val="bg1"/>
                </a:solidFill>
              </a:rPr>
              <a:t> ПРЕМА ИДЕЈИ РУСКОГ ЦАРА АЛЕКСАНДРА </a:t>
            </a:r>
            <a:r>
              <a:rPr lang="sr-Latn-CS" sz="2400" b="1" dirty="0" smtClean="0">
                <a:solidFill>
                  <a:schemeClr val="bg1"/>
                </a:solidFill>
              </a:rPr>
              <a:t>I </a:t>
            </a:r>
            <a:r>
              <a:rPr lang="sr-Cyrl-CS" sz="2400" b="1" dirty="0" smtClean="0">
                <a:solidFill>
                  <a:schemeClr val="bg1"/>
                </a:solidFill>
              </a:rPr>
              <a:t>РОМАНОВА И АУСТРИЈСКОГ КАНЦЕЛАРА КНЕЗА КЛЕМЕНЦА МЕТЕРНИХА. 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0242" name="Picture 2" descr="http://upload.wikimedia.org/wikipedia/commons/thumb/f/f2/Metternich_by_Lawrence.jpeg/160px-Metternich_by_Lawrenc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1766000" cy="2566638"/>
          </a:xfrm>
          <a:prstGeom prst="rect">
            <a:avLst/>
          </a:prstGeom>
          <a:noFill/>
        </p:spPr>
      </p:pic>
      <p:pic>
        <p:nvPicPr>
          <p:cNvPr id="10246" name="Picture 6" descr="https://encrypted-tbn0.gstatic.com/images?q=tbn:ANd9GcRF_hiJP12LYo60r2YkmPHofHdSLHl6WoWMr7t74SCW6QpxL0j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0"/>
            <a:ext cx="1785950" cy="242088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929454" y="2348880"/>
            <a:ext cx="2214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Аександар </a:t>
            </a:r>
            <a:r>
              <a:rPr lang="hr-HR" dirty="0" smtClean="0"/>
              <a:t>I</a:t>
            </a:r>
            <a:r>
              <a:rPr lang="sr-Cyrl-RS" dirty="0" smtClean="0"/>
              <a:t> </a:t>
            </a:r>
            <a:endParaRPr lang="en-GB" dirty="0"/>
          </a:p>
        </p:txBody>
      </p:sp>
    </p:spTree>
  </p:cSld>
  <p:clrMapOvr>
    <a:masterClrMapping/>
  </p:clrMapOvr>
  <p:transition>
    <p:wipe dir="d"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ugaonik 2"/>
          <p:cNvSpPr/>
          <p:nvPr/>
        </p:nvSpPr>
        <p:spPr>
          <a:xfrm>
            <a:off x="971600" y="5589240"/>
            <a:ext cx="667223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Мапа </a:t>
            </a:r>
            <a:r>
              <a:rPr lang="sr-Cyrl-CS" sz="36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Евр</a:t>
            </a:r>
            <a:r>
              <a:rPr lang="sr-Latn-CS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</a:t>
            </a:r>
            <a:r>
              <a:rPr lang="sr-Cyrl-CS" sz="36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пе</a:t>
            </a:r>
            <a:r>
              <a:rPr lang="sr-Cyrl-CS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-Бечки конгрес </a:t>
            </a:r>
            <a:endParaRPr lang="sr-Latn-CS" sz="3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48680"/>
            <a:ext cx="813690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d"/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1643042" y="3000372"/>
            <a:ext cx="59293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Романтизам </a:t>
            </a:r>
            <a:endParaRPr lang="sr-Latn-C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Okvir za tekst 2"/>
          <p:cNvSpPr txBox="1"/>
          <p:nvPr/>
        </p:nvSpPr>
        <p:spPr>
          <a:xfrm>
            <a:off x="0" y="4071942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b="1" dirty="0" smtClean="0"/>
              <a:t>УМЕТНИЧКИ ПРАВАЦ КОЈИ СЛАВИ ХЕРОЈСКУ ПРОШЛОСТ СВОЈИХ НАРОДА .</a:t>
            </a:r>
          </a:p>
          <a:p>
            <a:endParaRPr lang="sr-Cyrl-CS" sz="2000" b="1" dirty="0" smtClean="0">
              <a:solidFill>
                <a:srgbClr val="FFFF00"/>
              </a:solidFill>
            </a:endParaRPr>
          </a:p>
          <a:p>
            <a:r>
              <a:rPr lang="sr-Cyrl-CS" sz="2000" b="1" dirty="0" smtClean="0">
                <a:solidFill>
                  <a:srgbClr val="FFFF00"/>
                </a:solidFill>
              </a:rPr>
              <a:t> </a:t>
            </a:r>
            <a:r>
              <a:rPr lang="sr-Cyrl-CS" sz="2000" dirty="0" smtClean="0"/>
              <a:t>НАСТАЈЕ У ЕВРОПИ У </a:t>
            </a:r>
            <a:r>
              <a:rPr lang="sr-Cyrl-CS" sz="2000" dirty="0" err="1" smtClean="0"/>
              <a:t>18.ВЕКУ</a:t>
            </a:r>
            <a:r>
              <a:rPr lang="sr-Cyrl-CS" sz="2000" dirty="0" smtClean="0"/>
              <a:t>. ПИСЦИ, ПЕСНИЦИ, СЛИКАРИ И КОМПОЗИТОРИ ДОПРИНЕЛИ СУ  СТВАРАЊУ МОДЕРНИХ НАЦИЈА И РАЗВОЈУ ГРАЂАНСКЕ И ДЕМОКРАТСКЕ СВЕСТИ ЈЕР ЋЕ СЕ НАРОД ПОД УТИЦАЈЕМ ЊИХОВИХ ДЕЛА ПОБУНИТИ ПРОТИВ АПСОЛУТИЗМА. </a:t>
            </a:r>
          </a:p>
          <a:p>
            <a:endParaRPr lang="sr-Cyrl-CS" sz="2000" dirty="0" smtClean="0"/>
          </a:p>
          <a:p>
            <a:r>
              <a:rPr lang="sr-Cyrl-C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РОМАНТИЗАМ ЋЕ ИНСПИРИСАТИ НАЦИОНАЛНЕ РЕВОЛУЦИЈЕ</a:t>
            </a:r>
            <a:r>
              <a:rPr lang="sr-Cyrl-CS" sz="2000" b="1" dirty="0" smtClean="0">
                <a:solidFill>
                  <a:srgbClr val="FF0000"/>
                </a:solidFill>
              </a:rPr>
              <a:t>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Pravougaonik 3"/>
          <p:cNvSpPr/>
          <p:nvPr/>
        </p:nvSpPr>
        <p:spPr>
          <a:xfrm>
            <a:off x="0" y="214290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sz="2000" b="1" dirty="0" smtClean="0"/>
              <a:t>ИДЕЈЕ ФРАНЦУСКЕ  РЕВОЛУЦИЈЕ СЕ НИСУ МОГЛЕ ИЗБРИСАТИ </a:t>
            </a:r>
            <a:r>
              <a:rPr lang="sr-Cyrl-CS" sz="2000" dirty="0" smtClean="0"/>
              <a:t>.</a:t>
            </a:r>
          </a:p>
          <a:p>
            <a:r>
              <a:rPr lang="sr-Cyrl-CS" sz="2000" dirty="0" smtClean="0"/>
              <a:t>ЗБОГ СХВАТАЊА ДА ВЛАСТ ПРИПАДА НАРОДУ А НЕ ПОЈЕДИНЦУ , НАРОД ПОЧИЊЕ ДА ДЕЛУЈЕ КАО ПОЛИТИЧКА ЗАЈЕДНИЦА - </a:t>
            </a:r>
            <a:r>
              <a:rPr lang="sr-Cyrl-CS" sz="2400" b="1" dirty="0" smtClean="0"/>
              <a:t>НАЦИЈА</a:t>
            </a:r>
            <a:r>
              <a:rPr lang="sr-Cyrl-CS" sz="2000" dirty="0" smtClean="0"/>
              <a:t>.</a:t>
            </a:r>
          </a:p>
          <a:p>
            <a:r>
              <a:rPr lang="sr-Cyrl-CS" sz="2000" b="1" dirty="0" smtClean="0">
                <a:solidFill>
                  <a:srgbClr val="FFFF00"/>
                </a:solidFill>
              </a:rPr>
              <a:t>НАЦИЈА -</a:t>
            </a:r>
            <a:r>
              <a:rPr lang="sr-Cyrl-CS" sz="2000" dirty="0" smtClean="0">
                <a:solidFill>
                  <a:srgbClr val="FFFF00"/>
                </a:solidFill>
              </a:rPr>
              <a:t>ЗАЈЕДНИЦА</a:t>
            </a:r>
            <a:r>
              <a:rPr lang="sr-Cyrl-CS" sz="2000" dirty="0" smtClean="0"/>
              <a:t> </a:t>
            </a:r>
            <a:r>
              <a:rPr lang="sr-Cyrl-CS" sz="2000" b="1" dirty="0" smtClean="0">
                <a:solidFill>
                  <a:srgbClr val="FFFF00"/>
                </a:solidFill>
              </a:rPr>
              <a:t>ЈЕДНОГ  НАРОДА КОЈИ ГОВОРИ ИСТИМ ЈЕЗИКОМ</a:t>
            </a:r>
            <a:r>
              <a:rPr lang="sr-Cyrl-CS" sz="2000" dirty="0" smtClean="0"/>
              <a:t>. </a:t>
            </a:r>
          </a:p>
          <a:p>
            <a:endParaRPr lang="sr-Cyrl-CS" sz="2000" dirty="0"/>
          </a:p>
          <a:p>
            <a:r>
              <a:rPr lang="sr-Cyrl-CS" sz="2000" b="1" dirty="0" smtClean="0"/>
              <a:t>НАЦИОНАЛНИ ПРИНЦИП</a:t>
            </a:r>
            <a:r>
              <a:rPr lang="sr-Cyrl-CS" sz="2000" dirty="0" smtClean="0"/>
              <a:t>-СХВАТАЊЕ ДА СВАКА НАЦИЈА ТРЕБА ДА ИМА СВОЈУ ДРЖАВУ.</a:t>
            </a:r>
            <a:r>
              <a:rPr lang="sr-Latn-CS" sz="2000" dirty="0" smtClean="0"/>
              <a:t> (</a:t>
            </a:r>
            <a:r>
              <a:rPr lang="sr-Cyrl-CS" sz="2000" dirty="0" smtClean="0"/>
              <a:t> </a:t>
            </a:r>
            <a:r>
              <a:rPr lang="sr-Cyrl-CS" sz="2400" b="1" dirty="0" smtClean="0"/>
              <a:t>Једна нација, једна држава </a:t>
            </a:r>
            <a:r>
              <a:rPr lang="sr-Cyrl-CS" sz="2000" dirty="0" smtClean="0"/>
              <a:t>).</a:t>
            </a:r>
            <a:endParaRPr lang="en-US" sz="2000" dirty="0"/>
          </a:p>
        </p:txBody>
      </p:sp>
    </p:spTree>
  </p:cSld>
  <p:clrMapOvr>
    <a:masterClrMapping/>
  </p:clrMapOvr>
  <p:transition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642910" y="285728"/>
            <a:ext cx="707236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Револуције 1848-1849.</a:t>
            </a:r>
            <a:endParaRPr lang="sr-Latn-CS" sz="3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" name="Pravougaonik 3"/>
          <p:cNvSpPr/>
          <p:nvPr/>
        </p:nvSpPr>
        <p:spPr>
          <a:xfrm>
            <a:off x="0" y="2780929"/>
            <a:ext cx="734118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Најчешћи захтеви револуционара</a:t>
            </a:r>
            <a:r>
              <a:rPr lang="sr-Cyrl-CS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:</a:t>
            </a:r>
            <a:endParaRPr lang="sr-Latn-CS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Okvir za tekst 4"/>
          <p:cNvSpPr txBox="1"/>
          <p:nvPr/>
        </p:nvSpPr>
        <p:spPr>
          <a:xfrm>
            <a:off x="428596" y="4000504"/>
            <a:ext cx="82868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CS" sz="2400" b="1" dirty="0" smtClean="0">
                <a:solidFill>
                  <a:srgbClr val="FFFF00"/>
                </a:solidFill>
              </a:rPr>
              <a:t>ДОНОШЕЊЕ УСТАВА И ОГРАНИЧЕЊЕ ВЛАСТИ МОНАРХА</a:t>
            </a:r>
          </a:p>
          <a:p>
            <a:pPr>
              <a:buFont typeface="Arial" pitchFamily="34" charset="0"/>
              <a:buChar char="•"/>
            </a:pPr>
            <a:r>
              <a:rPr lang="sr-Cyrl-CS" sz="2400" b="1" dirty="0" smtClean="0"/>
              <a:t>УСПОСТАВЉАЊЕ ДЕМОКРАТСКИХ УСТАНОВА</a:t>
            </a:r>
          </a:p>
          <a:p>
            <a:pPr>
              <a:buFont typeface="Arial" pitchFamily="34" charset="0"/>
              <a:buChar char="•"/>
            </a:pPr>
            <a:r>
              <a:rPr lang="sr-Cyrl-CS" sz="2400" b="1" dirty="0" smtClean="0">
                <a:solidFill>
                  <a:srgbClr val="FFFF00"/>
                </a:solidFill>
              </a:rPr>
              <a:t>УКИДАЊЕ ФЕУДАЛИЗМА</a:t>
            </a:r>
          </a:p>
          <a:p>
            <a:pPr>
              <a:buFont typeface="Arial" pitchFamily="34" charset="0"/>
              <a:buChar char="•"/>
            </a:pPr>
            <a:r>
              <a:rPr lang="sr-Cyrl-CS" sz="2400" b="1" dirty="0" smtClean="0"/>
              <a:t>ВЕЋА ГРАЂАНСКА ПРАВА И УЧЕШЋЕ У ВЛАСТИ</a:t>
            </a:r>
          </a:p>
          <a:p>
            <a:pPr>
              <a:buFont typeface="Arial" pitchFamily="34" charset="0"/>
              <a:buChar char="•"/>
            </a:pPr>
            <a:r>
              <a:rPr lang="sr-Cyrl-CS" sz="2400" b="1" dirty="0" smtClean="0">
                <a:solidFill>
                  <a:srgbClr val="FFFF00"/>
                </a:solidFill>
              </a:rPr>
              <a:t>СТВАРАЊЕ НАЦИОНАЛНИХ ДРЖАВА  </a:t>
            </a:r>
            <a:r>
              <a:rPr lang="sr-Cyrl-CS" sz="2400" b="1" dirty="0" smtClean="0"/>
              <a:t>(ОСЛОБОЂЕЊЕ И УЈЕДИЊЕЊЕ )</a:t>
            </a:r>
          </a:p>
          <a:p>
            <a:pPr>
              <a:buFont typeface="Arial" pitchFamily="34" charset="0"/>
              <a:buChar char="•"/>
            </a:pP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1285860"/>
            <a:ext cx="8858280" cy="138499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sr-Cyrl-RS" sz="2800" b="1" dirty="0" smtClean="0"/>
              <a:t>Револуција се у пролеће 1848.  из Париза  проширила  по Европи осим у Русији, Вел. Британији  и Турској што се назива пролеће народа.</a:t>
            </a:r>
            <a:endParaRPr lang="en-GB" sz="2800" b="1" dirty="0"/>
          </a:p>
        </p:txBody>
      </p:sp>
    </p:spTree>
  </p:cSld>
  <p:clrMapOvr>
    <a:masterClrMapping/>
  </p:clrMapOvr>
  <p:transition>
    <p:wipe dir="d"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map-Revolutions of 1848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</a:blip>
          <a:srcRect/>
          <a:stretch>
            <a:fillRect/>
          </a:stretch>
        </p:blipFill>
        <p:spPr>
          <a:xfrm>
            <a:off x="0" y="0"/>
            <a:ext cx="9144000" cy="65532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</p:cSld>
  <p:clrMapOvr>
    <a:masterClrMapping/>
  </p:clrMapOvr>
  <p:transition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143000"/>
            <a:ext cx="5486400" cy="3567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664794" y="4800599"/>
            <a:ext cx="581441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Ежен Делакроа</a:t>
            </a:r>
            <a:r>
              <a:rPr lang="sr-Cyrl-RS" sz="28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,,Слобода</a:t>
            </a:r>
            <a:r>
              <a:rPr lang="sr-Latn-CS" sz="28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sr-Cyrl-RS" sz="28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 барикадама”- француска револуција</a:t>
            </a:r>
            <a:r>
              <a:rPr lang="sr-Latn-RS" sz="28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1848.</a:t>
            </a:r>
            <a:endParaRPr lang="en-US" sz="28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ugaonik 2"/>
          <p:cNvSpPr/>
          <p:nvPr/>
        </p:nvSpPr>
        <p:spPr>
          <a:xfrm>
            <a:off x="714348" y="188640"/>
            <a:ext cx="700092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Револуција </a:t>
            </a:r>
            <a:r>
              <a:rPr lang="sr-Cyrl-C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1848.у</a:t>
            </a:r>
            <a:r>
              <a:rPr lang="sr-Cyrl-C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Паризу  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Zvezda sa 5 krakova 5"/>
          <p:cNvSpPr/>
          <p:nvPr/>
        </p:nvSpPr>
        <p:spPr>
          <a:xfrm>
            <a:off x="7358082" y="0"/>
            <a:ext cx="598294" cy="692696"/>
          </a:xfrm>
          <a:prstGeom prst="star5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kvir za tekst 6"/>
          <p:cNvSpPr txBox="1"/>
          <p:nvPr/>
        </p:nvSpPr>
        <p:spPr>
          <a:xfrm>
            <a:off x="0" y="908720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dirty="0" smtClean="0">
                <a:solidFill>
                  <a:srgbClr val="FFFF00"/>
                </a:solidFill>
              </a:rPr>
              <a:t>Грађани су на улицама Париза захтевали веће </a:t>
            </a:r>
            <a:r>
              <a:rPr lang="sr-Cyrl-CS" sz="2400" b="1" dirty="0" smtClean="0">
                <a:solidFill>
                  <a:srgbClr val="FFFF00"/>
                </a:solidFill>
              </a:rPr>
              <a:t>грађанске слободе .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8" name="Okvir za tekst 7"/>
          <p:cNvSpPr txBox="1"/>
          <p:nvPr/>
        </p:nvSpPr>
        <p:spPr>
          <a:xfrm>
            <a:off x="0" y="1628800"/>
            <a:ext cx="90011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800" dirty="0" smtClean="0"/>
              <a:t>Власти су покушале, 22.фебруара,  да силом спрече демонстрације што је изазвало уличне борбе и пад монархије. Краљ Луј-Филип Орлеански бежи .</a:t>
            </a:r>
          </a:p>
          <a:p>
            <a:endParaRPr lang="sr-Cyrl-CS" sz="2800" dirty="0" smtClean="0"/>
          </a:p>
          <a:p>
            <a:r>
              <a:rPr lang="sr-Latn-CS" sz="2800" b="1" dirty="0" smtClean="0">
                <a:solidFill>
                  <a:srgbClr val="C00000"/>
                </a:solidFill>
              </a:rPr>
              <a:t>                                    </a:t>
            </a:r>
            <a:endParaRPr lang="sr-Cyrl-CS" sz="2800" dirty="0" smtClean="0"/>
          </a:p>
          <a:p>
            <a:endParaRPr lang="sr-Latn-CS" sz="2800" dirty="0" smtClean="0"/>
          </a:p>
          <a:p>
            <a:endParaRPr lang="sr-Cyrl-CS" sz="2800" dirty="0" smtClean="0"/>
          </a:p>
          <a:p>
            <a:endParaRPr lang="sr-Cyrl-CS" sz="2800" dirty="0" smtClean="0"/>
          </a:p>
          <a:p>
            <a:endParaRPr lang="sr-Cyrl-CS" sz="2800" dirty="0" smtClean="0"/>
          </a:p>
          <a:p>
            <a:endParaRPr lang="sr-Cyrl-CS" sz="2800" dirty="0" smtClean="0"/>
          </a:p>
          <a:p>
            <a:r>
              <a:rPr lang="sr-Cyrl-CS" sz="2800" dirty="0" smtClean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980728"/>
            <a:ext cx="10476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6" descr="Horace_Vernet-Barricade_rue_Soufflot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>
          <a:xfrm>
            <a:off x="0" y="3140968"/>
            <a:ext cx="5400600" cy="3717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5580112" y="3140968"/>
            <a:ext cx="3563888" cy="378565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407988" indent="-407988">
              <a:spcBef>
                <a:spcPct val="20000"/>
              </a:spcBef>
              <a:buClr>
                <a:srgbClr val="CC9900"/>
              </a:buClr>
              <a:buFont typeface="Arial" pitchFamily="34" charset="0"/>
              <a:buChar char="•"/>
            </a:pPr>
            <a:r>
              <a:rPr lang="sr-Latn-CS" sz="2400" dirty="0" smtClean="0"/>
              <a:t>Генерал Луј Кавењак је сломио побуну . 10,000 мртвих . Победа конзервативаца . Нов. , 1848 </a:t>
            </a:r>
            <a:r>
              <a:rPr lang="sr-Cyrl-RS" sz="2400" dirty="0" smtClean="0"/>
              <a:t>-</a:t>
            </a:r>
            <a:r>
              <a:rPr lang="sr-Latn-CS" sz="2400" dirty="0" smtClean="0"/>
              <a:t> нови устав је предви</a:t>
            </a:r>
            <a:r>
              <a:rPr lang="sr-Cyrl-RS" sz="2400" dirty="0" smtClean="0"/>
              <a:t>ђ</a:t>
            </a:r>
            <a:r>
              <a:rPr lang="sr-Latn-CS" sz="2400" dirty="0" smtClean="0"/>
              <a:t>ао : Изборе за председника . Законодавство .</a:t>
            </a:r>
            <a:endParaRPr lang="en-US" sz="2400" b="1" dirty="0"/>
          </a:p>
        </p:txBody>
      </p:sp>
    </p:spTree>
  </p:cSld>
  <p:clrMapOvr>
    <a:masterClrMapping/>
  </p:clrMapOvr>
  <p:transition>
    <p:wipe dir="d"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755</TotalTime>
  <Words>797</Words>
  <Application>Microsoft Office PowerPoint</Application>
  <PresentationFormat>On-screen Show (4:3)</PresentationFormat>
  <Paragraphs>101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Apex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xpuser</dc:creator>
  <cp:lastModifiedBy>Windows User</cp:lastModifiedBy>
  <cp:revision>105</cp:revision>
  <dcterms:created xsi:type="dcterms:W3CDTF">2012-01-10T17:58:53Z</dcterms:created>
  <dcterms:modified xsi:type="dcterms:W3CDTF">2018-01-22T18:38:15Z</dcterms:modified>
</cp:coreProperties>
</file>